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97" r:id="rId2"/>
    <p:sldId id="296"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00B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82" d="100"/>
          <a:sy n="82" d="100"/>
        </p:scale>
        <p:origin x="13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595E5-63E9-4FFE-9353-6D107F9B5F44}" type="datetimeFigureOut">
              <a:rPr lang="en-GB" smtClean="0"/>
              <a:t>17/07/2026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3E23AF-E2BE-4AC1-A005-D2486073CF80}" type="slidenum">
              <a:rPr lang="en-GB" smtClean="0"/>
              <a:t>‹#›</a:t>
            </a:fld>
            <a:endParaRPr lang="en-GB"/>
          </a:p>
        </p:txBody>
      </p:sp>
    </p:spTree>
    <p:extLst>
      <p:ext uri="{BB962C8B-B14F-4D97-AF65-F5344CB8AC3E}">
        <p14:creationId xmlns:p14="http://schemas.microsoft.com/office/powerpoint/2010/main" val="2872861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707ADA39-0F70-4C07-9718-76F82987D6BC}"/>
              </a:ext>
            </a:extLst>
          </p:cNvPr>
          <p:cNvSpPr>
            <a:spLocks noGrp="1" noRot="1" noChangeAspect="1" noTextEdit="1"/>
          </p:cNvSpPr>
          <p:nvPr>
            <p:ph type="sldImg"/>
          </p:nvPr>
        </p:nvSpPr>
        <p:spPr bwMode="auto">
          <a:xfrm>
            <a:off x="711200" y="746125"/>
            <a:ext cx="5383213"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630900F2-6349-4E69-9D1C-CB4C047643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2918EAF3-9540-492D-83EA-7779C695B9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Georgia" panose="02040502050405020303" pitchFamily="18" charset="0"/>
                <a:ea typeface="ＭＳ Ｐゴシック" panose="020B0600070205080204" pitchFamily="34" charset="-128"/>
              </a:defRPr>
            </a:lvl1pPr>
            <a:lvl2pPr marL="742950" indent="-285750" eaLnBrk="0" hangingPunct="0">
              <a:defRPr i="1">
                <a:solidFill>
                  <a:schemeClr val="tx1"/>
                </a:solidFill>
                <a:latin typeface="Georgia" panose="02040502050405020303" pitchFamily="18" charset="0"/>
                <a:ea typeface="ＭＳ Ｐゴシック" panose="020B0600070205080204" pitchFamily="34" charset="-128"/>
              </a:defRPr>
            </a:lvl2pPr>
            <a:lvl3pPr marL="1143000" indent="-228600" eaLnBrk="0" hangingPunct="0">
              <a:defRPr i="1">
                <a:solidFill>
                  <a:schemeClr val="tx1"/>
                </a:solidFill>
                <a:latin typeface="Georgia" panose="02040502050405020303" pitchFamily="18" charset="0"/>
                <a:ea typeface="ＭＳ Ｐゴシック" panose="020B0600070205080204" pitchFamily="34" charset="-128"/>
              </a:defRPr>
            </a:lvl3pPr>
            <a:lvl4pPr marL="1600200" indent="-228600" eaLnBrk="0" hangingPunct="0">
              <a:defRPr i="1">
                <a:solidFill>
                  <a:schemeClr val="tx1"/>
                </a:solidFill>
                <a:latin typeface="Georgia" panose="02040502050405020303" pitchFamily="18" charset="0"/>
                <a:ea typeface="ＭＳ Ｐゴシック" panose="020B0600070205080204" pitchFamily="34" charset="-128"/>
              </a:defRPr>
            </a:lvl4pPr>
            <a:lvl5pPr marL="2057400" indent="-228600" eaLnBrk="0" hangingPunct="0">
              <a:defRPr i="1">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7E6EB74-D502-45C0-B8B9-4E0C33556D77}" type="slidenum">
              <a:rPr kumimoji="0" lang="en-GB" altLang="en-US" sz="1200" b="0" i="1" u="none" strike="noStrike" kern="1200" cap="none" spc="0" normalizeH="0" baseline="0" noProof="0">
                <a:ln>
                  <a:noFill/>
                </a:ln>
                <a:solidFill>
                  <a:srgbClr val="000000"/>
                </a:solidFill>
                <a:effectLst/>
                <a:uLnTx/>
                <a:uFillTx/>
                <a:latin typeface="Georgia" panose="02040502050405020303" pitchFamily="18" charset="0"/>
                <a:ea typeface="ＭＳ Ｐゴシック" panose="020B0600070205080204"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altLang="en-US" sz="1200" b="0" i="1" u="none" strike="noStrike" kern="1200" cap="none" spc="0" normalizeH="0" baseline="0" noProof="0">
              <a:ln>
                <a:noFill/>
              </a:ln>
              <a:solidFill>
                <a:srgbClr val="000000"/>
              </a:solidFill>
              <a:effectLst/>
              <a:uLnTx/>
              <a:uFillTx/>
              <a:latin typeface="Georgia" panose="02040502050405020303" pitchFamily="18" charset="0"/>
              <a:ea typeface="ＭＳ Ｐゴシック" panose="020B0600070205080204"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97B622-1D96-46B8-B0FC-CF86F586ACA5}"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408223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97B622-1D96-46B8-B0FC-CF86F586ACA5}"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2240932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97B622-1D96-46B8-B0FC-CF86F586ACA5}"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2928512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97B622-1D96-46B8-B0FC-CF86F586ACA5}"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2409852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97B622-1D96-46B8-B0FC-CF86F586ACA5}"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1607934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97B622-1D96-46B8-B0FC-CF86F586ACA5}"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1365463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97B622-1D96-46B8-B0FC-CF86F586ACA5}" type="datetimeFigureOut">
              <a:rPr lang="en-GB" smtClean="0"/>
              <a:t>17/07/2026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658547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97B622-1D96-46B8-B0FC-CF86F586ACA5}" type="datetimeFigureOut">
              <a:rPr lang="en-GB" smtClean="0"/>
              <a:t>17/07/2026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2261102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7B622-1D96-46B8-B0FC-CF86F586ACA5}" type="datetimeFigureOut">
              <a:rPr lang="en-GB" smtClean="0"/>
              <a:t>17/07/2026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248201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97B622-1D96-46B8-B0FC-CF86F586ACA5}"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4098857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97B622-1D96-46B8-B0FC-CF86F586ACA5}"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1F3228-729E-4A5A-A280-B9067FF9B317}" type="slidenum">
              <a:rPr lang="en-GB" smtClean="0"/>
              <a:t>‹#›</a:t>
            </a:fld>
            <a:endParaRPr lang="en-GB"/>
          </a:p>
        </p:txBody>
      </p:sp>
    </p:spTree>
    <p:extLst>
      <p:ext uri="{BB962C8B-B14F-4D97-AF65-F5344CB8AC3E}">
        <p14:creationId xmlns:p14="http://schemas.microsoft.com/office/powerpoint/2010/main" val="4270270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7B622-1D96-46B8-B0FC-CF86F586ACA5}" type="datetimeFigureOut">
              <a:rPr lang="en-GB" smtClean="0"/>
              <a:t>17/07/2026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F3228-729E-4A5A-A280-B9067FF9B317}" type="slidenum">
              <a:rPr lang="en-GB" smtClean="0"/>
              <a:t>‹#›</a:t>
            </a:fld>
            <a:endParaRPr lang="en-GB"/>
          </a:p>
        </p:txBody>
      </p:sp>
    </p:spTree>
    <p:extLst>
      <p:ext uri="{BB962C8B-B14F-4D97-AF65-F5344CB8AC3E}">
        <p14:creationId xmlns:p14="http://schemas.microsoft.com/office/powerpoint/2010/main" val="4362903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royalmarsden.nhs.uk/" TargetMode="External"/><Relationship Id="rId7" Type="http://schemas.openxmlformats.org/officeDocument/2006/relationships/hyperlink" Target="https://twitter.com/trmeducation?ref_src=twsrc%5Egoogle%7Ctwcamp%5Eserp%7Ctwgr%5Eauthor"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10" Type="http://schemas.openxmlformats.org/officeDocument/2006/relationships/image" Target="../media/image5.png"/><Relationship Id="rId4" Type="http://schemas.openxmlformats.org/officeDocument/2006/relationships/hyperlink" Target="mailto:Conferenceteam@rmh.nhs.uk" TargetMode="External"/><Relationship Id="rId9" Type="http://schemas.openxmlformats.org/officeDocument/2006/relationships/hyperlink" Target="https://www.linkedin.com/company/1922949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drawing, flower&#10;&#10;Description automatically generated">
            <a:extLst>
              <a:ext uri="{FF2B5EF4-FFF2-40B4-BE49-F238E27FC236}">
                <a16:creationId xmlns:a16="http://schemas.microsoft.com/office/drawing/2014/main" id="{40C95F53-2C9A-499A-AE22-469525B61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95" y="6284535"/>
            <a:ext cx="311984" cy="511123"/>
          </a:xfrm>
          <a:prstGeom prst="rect">
            <a:avLst/>
          </a:prstGeom>
        </p:spPr>
      </p:pic>
      <p:sp>
        <p:nvSpPr>
          <p:cNvPr id="4" name="Rectangle 3">
            <a:extLst>
              <a:ext uri="{FF2B5EF4-FFF2-40B4-BE49-F238E27FC236}">
                <a16:creationId xmlns:a16="http://schemas.microsoft.com/office/drawing/2014/main" id="{91A827BF-8922-446F-99C6-01912B957557}"/>
              </a:ext>
            </a:extLst>
          </p:cNvPr>
          <p:cNvSpPr/>
          <p:nvPr/>
        </p:nvSpPr>
        <p:spPr>
          <a:xfrm>
            <a:off x="313069" y="452908"/>
            <a:ext cx="4325688" cy="101566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B1F1"/>
                </a:solidFill>
                <a:effectLst/>
                <a:uLnTx/>
                <a:uFillTx/>
                <a:latin typeface="Lexia" panose="02060503040202020203" pitchFamily="18" charset="0"/>
                <a:ea typeface="+mn-ea"/>
                <a:cs typeface="+mn-cs"/>
              </a:rPr>
              <a:t>Gastrointestinal Consequences of Cancer Treatments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B1F1"/>
                </a:solidFill>
                <a:effectLst/>
                <a:uLnTx/>
                <a:uFillTx/>
                <a:latin typeface="Lexia" panose="02060503040202020203" pitchFamily="18" charset="0"/>
                <a:ea typeface="+mn-ea"/>
                <a:cs typeface="+mn-cs"/>
              </a:rPr>
              <a:t>Study Day</a:t>
            </a:r>
          </a:p>
        </p:txBody>
      </p:sp>
      <p:cxnSp>
        <p:nvCxnSpPr>
          <p:cNvPr id="7" name="Straight Connector 6">
            <a:extLst>
              <a:ext uri="{FF2B5EF4-FFF2-40B4-BE49-F238E27FC236}">
                <a16:creationId xmlns:a16="http://schemas.microsoft.com/office/drawing/2014/main" id="{483A6472-20D6-4A67-A44D-CE94BA9D78D2}"/>
              </a:ext>
            </a:extLst>
          </p:cNvPr>
          <p:cNvCxnSpPr>
            <a:cxnSpLocks/>
          </p:cNvCxnSpPr>
          <p:nvPr/>
        </p:nvCxnSpPr>
        <p:spPr>
          <a:xfrm>
            <a:off x="407174" y="1511920"/>
            <a:ext cx="4062363"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43C5A8E-31E4-4489-848E-EA6C098B749F}"/>
              </a:ext>
            </a:extLst>
          </p:cNvPr>
          <p:cNvSpPr/>
          <p:nvPr/>
        </p:nvSpPr>
        <p:spPr>
          <a:xfrm>
            <a:off x="333879" y="1487385"/>
            <a:ext cx="3112255"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B1F1"/>
                </a:solidFill>
                <a:effectLst/>
                <a:uLnTx/>
                <a:uFillTx/>
                <a:latin typeface="Lexia" panose="02060503040202020203" pitchFamily="18" charset="0"/>
                <a:ea typeface="+mn-ea"/>
                <a:cs typeface="+mn-cs"/>
              </a:rPr>
              <a:t>Wednesday 4</a:t>
            </a:r>
            <a:r>
              <a:rPr kumimoji="0" lang="en-GB" sz="1400" b="1" i="0" u="none" strike="noStrike" kern="1200" cap="none" spc="0" normalizeH="0" baseline="30000" noProof="0" dirty="0">
                <a:ln>
                  <a:noFill/>
                </a:ln>
                <a:solidFill>
                  <a:srgbClr val="00B1F1"/>
                </a:solidFill>
                <a:effectLst/>
                <a:uLnTx/>
                <a:uFillTx/>
                <a:latin typeface="Lexia" panose="02060503040202020203" pitchFamily="18" charset="0"/>
                <a:ea typeface="+mn-ea"/>
                <a:cs typeface="+mn-cs"/>
              </a:rPr>
              <a:t>th</a:t>
            </a:r>
            <a:r>
              <a:rPr kumimoji="0" lang="en-GB" sz="1400" b="1" i="0" u="none" strike="noStrike" kern="1200" cap="none" spc="0" normalizeH="0" baseline="0" noProof="0" dirty="0">
                <a:ln>
                  <a:noFill/>
                </a:ln>
                <a:solidFill>
                  <a:srgbClr val="00B1F1"/>
                </a:solidFill>
                <a:effectLst/>
                <a:uLnTx/>
                <a:uFillTx/>
                <a:latin typeface="Lexia" panose="02060503040202020203" pitchFamily="18" charset="0"/>
                <a:ea typeface="+mn-ea"/>
                <a:cs typeface="+mn-cs"/>
              </a:rPr>
              <a:t> </a:t>
            </a:r>
            <a:r>
              <a:rPr lang="en-GB" sz="1400" b="1" dirty="0">
                <a:solidFill>
                  <a:srgbClr val="00B1F1"/>
                </a:solidFill>
                <a:latin typeface="Lexia" panose="02060503040202020203" pitchFamily="18" charset="0"/>
              </a:rPr>
              <a:t>November </a:t>
            </a:r>
            <a:r>
              <a:rPr kumimoji="0" lang="en-GB" sz="1400" b="1" i="0" u="none" strike="noStrike" kern="1200" cap="none" spc="0" normalizeH="0" baseline="0" noProof="0" dirty="0">
                <a:ln>
                  <a:noFill/>
                </a:ln>
                <a:solidFill>
                  <a:srgbClr val="00B1F1"/>
                </a:solidFill>
                <a:effectLst/>
                <a:uLnTx/>
                <a:uFillTx/>
                <a:latin typeface="Lexia" panose="02060503040202020203" pitchFamily="18" charset="0"/>
                <a:ea typeface="+mn-ea"/>
                <a:cs typeface="+mn-cs"/>
              </a:rPr>
              <a:t>2026</a:t>
            </a:r>
          </a:p>
        </p:txBody>
      </p:sp>
      <p:sp>
        <p:nvSpPr>
          <p:cNvPr id="12" name="Rectangle 11">
            <a:extLst>
              <a:ext uri="{FF2B5EF4-FFF2-40B4-BE49-F238E27FC236}">
                <a16:creationId xmlns:a16="http://schemas.microsoft.com/office/drawing/2014/main" id="{BF5E399C-E9B0-4C44-B77F-5C5736439BFC}"/>
              </a:ext>
            </a:extLst>
          </p:cNvPr>
          <p:cNvSpPr/>
          <p:nvPr/>
        </p:nvSpPr>
        <p:spPr>
          <a:xfrm>
            <a:off x="313069" y="1746513"/>
            <a:ext cx="4470363" cy="48320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Audience: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This study day is aimed at Allied Healthcare Professionals (doctors, nurses, dietitians, radiographers, physiotherapists)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Venue: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The Royal Marsden Education and Conference Centre </a:t>
            </a:r>
            <a:r>
              <a:rPr kumimoji="0" lang="en-GB" sz="11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Chelsea, Stewart’s Grove, London SW3 6JJ</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Cost: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£150 for doctors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Lexia" panose="02060503040202020203" pitchFamily="18" charset="0"/>
              </a:rPr>
              <a:t>£100 for nurses</a:t>
            </a:r>
            <a:endParaRPr kumimoji="0" lang="en-US" sz="11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Lexia" panose="02060503040202020203" pitchFamily="18" charset="0"/>
            </a:endParaRPr>
          </a:p>
          <a:p>
            <a:pPr lvl="0">
              <a:defRPr/>
            </a:pPr>
            <a:r>
              <a:rPr lang="en-GB" sz="1100" b="1" dirty="0">
                <a:solidFill>
                  <a:srgbClr val="CC3399"/>
                </a:solidFill>
                <a:latin typeface="Lexia" panose="02060503040202020203" pitchFamily="18" charset="0"/>
              </a:rPr>
              <a:t>Organisers:</a:t>
            </a:r>
          </a:p>
          <a:p>
            <a:pPr lvl="0">
              <a:defRPr/>
            </a:pPr>
            <a:r>
              <a:rPr lang="en-GB" sz="800" b="1" dirty="0">
                <a:solidFill>
                  <a:prstClr val="black"/>
                </a:solidFill>
                <a:latin typeface="Lexia" panose="02060503040202020203" pitchFamily="18" charset="0"/>
              </a:rPr>
              <a:t>Gastrointestinal and Nutritional Team – GIANT</a:t>
            </a:r>
          </a:p>
          <a:p>
            <a:pPr lvl="0">
              <a:defRPr/>
            </a:pPr>
            <a:endParaRPr lang="en-GB" sz="800" dirty="0">
              <a:solidFill>
                <a:prstClr val="black"/>
              </a:solidFill>
              <a:latin typeface="Lexia" panose="02060503040202020203" pitchFamily="18" charset="0"/>
            </a:endParaRPr>
          </a:p>
          <a:p>
            <a:pPr lvl="0">
              <a:defRPr/>
            </a:pPr>
            <a:r>
              <a:rPr lang="en-GB" sz="800" b="1" dirty="0">
                <a:solidFill>
                  <a:prstClr val="black"/>
                </a:solidFill>
                <a:latin typeface="Lexia" panose="02060503040202020203" pitchFamily="18" charset="0"/>
              </a:rPr>
              <a:t>Professor Darina Kohoutova, </a:t>
            </a:r>
            <a:r>
              <a:rPr lang="en-GB" sz="800" dirty="0">
                <a:solidFill>
                  <a:prstClr val="black"/>
                </a:solidFill>
                <a:latin typeface="Lexia" panose="02060503040202020203" pitchFamily="18" charset="0"/>
              </a:rPr>
              <a:t>Consultant Gastroenterologist, Lead of GIANT service </a:t>
            </a:r>
          </a:p>
          <a:p>
            <a:pPr lvl="0">
              <a:defRPr/>
            </a:pPr>
            <a:r>
              <a:rPr lang="en-GB" sz="800" b="1" dirty="0">
                <a:solidFill>
                  <a:prstClr val="black"/>
                </a:solidFill>
                <a:latin typeface="Lexia" panose="02060503040202020203" pitchFamily="18" charset="0"/>
              </a:rPr>
              <a:t>Dr Maroua Hafi, </a:t>
            </a:r>
            <a:r>
              <a:rPr lang="en-GB" sz="800" dirty="0">
                <a:solidFill>
                  <a:prstClr val="black"/>
                </a:solidFill>
                <a:latin typeface="Lexia" panose="02060503040202020203" pitchFamily="18" charset="0"/>
              </a:rPr>
              <a:t>Senior Clinical fellow in Gastroenterology </a:t>
            </a:r>
          </a:p>
          <a:p>
            <a:pPr lvl="0">
              <a:defRPr/>
            </a:pPr>
            <a:r>
              <a:rPr lang="en-GB" sz="800" b="1" dirty="0">
                <a:solidFill>
                  <a:prstClr val="black"/>
                </a:solidFill>
                <a:latin typeface="Lexia" panose="02060503040202020203" pitchFamily="18" charset="0"/>
              </a:rPr>
              <a:t>Dr Ann Muls, </a:t>
            </a:r>
            <a:r>
              <a:rPr lang="en-GB" sz="800" dirty="0">
                <a:solidFill>
                  <a:prstClr val="black"/>
                </a:solidFill>
                <a:latin typeface="Lexia" panose="02060503040202020203" pitchFamily="18" charset="0"/>
              </a:rPr>
              <a:t>Macmillan Nurse Consultant GI ,Consequences of Cancer Treatment &amp; NIHR Senior Research Lead for Nursing &amp; Midwifery </a:t>
            </a:r>
          </a:p>
          <a:p>
            <a:pPr lvl="0">
              <a:defRPr/>
            </a:pPr>
            <a:r>
              <a:rPr lang="en-GB" sz="800" b="1" dirty="0">
                <a:solidFill>
                  <a:prstClr val="black"/>
                </a:solidFill>
                <a:latin typeface="Lexia" panose="02060503040202020203" pitchFamily="18" charset="0"/>
              </a:rPr>
              <a:t>Ari Rondthaler, </a:t>
            </a:r>
            <a:r>
              <a:rPr lang="en-GB" sz="800" dirty="0">
                <a:solidFill>
                  <a:prstClr val="black"/>
                </a:solidFill>
                <a:latin typeface="Lexia" panose="02060503040202020203" pitchFamily="18" charset="0"/>
              </a:rPr>
              <a:t>Clinical Nurse Specialist</a:t>
            </a:r>
          </a:p>
          <a:p>
            <a:pPr lvl="0">
              <a:defRPr/>
            </a:pPr>
            <a:r>
              <a:rPr lang="en-GB" sz="800" b="1" dirty="0">
                <a:solidFill>
                  <a:prstClr val="black"/>
                </a:solidFill>
                <a:latin typeface="Lexia" panose="02060503040202020203" pitchFamily="18" charset="0"/>
              </a:rPr>
              <a:t>Catherine Fleuret, </a:t>
            </a:r>
            <a:r>
              <a:rPr lang="en-GB" sz="800" dirty="0">
                <a:solidFill>
                  <a:prstClr val="black"/>
                </a:solidFill>
                <a:latin typeface="Lexia" panose="02060503040202020203" pitchFamily="18" charset="0"/>
              </a:rPr>
              <a:t>Dietitian</a:t>
            </a:r>
            <a:r>
              <a:rPr lang="en-GB" sz="800" b="1" dirty="0">
                <a:solidFill>
                  <a:prstClr val="black"/>
                </a:solidFill>
                <a:latin typeface="Lexia" panose="02060503040202020203" pitchFamily="18" charset="0"/>
              </a:rPr>
              <a:t> </a:t>
            </a:r>
          </a:p>
          <a:p>
            <a:pPr lvl="0">
              <a:defRPr/>
            </a:pPr>
            <a:r>
              <a:rPr lang="en-GB" sz="800" b="1" dirty="0">
                <a:solidFill>
                  <a:prstClr val="black"/>
                </a:solidFill>
                <a:latin typeface="Lexia" panose="02060503040202020203" pitchFamily="18" charset="0"/>
              </a:rPr>
              <a:t>Jennifer Towse, </a:t>
            </a:r>
            <a:r>
              <a:rPr lang="en-GB" sz="800" dirty="0">
                <a:solidFill>
                  <a:prstClr val="black"/>
                </a:solidFill>
                <a:latin typeface="Lexia" panose="02060503040202020203" pitchFamily="18" charset="0"/>
              </a:rPr>
              <a:t>Dietitian</a:t>
            </a:r>
          </a:p>
          <a:p>
            <a:pPr lvl="0">
              <a:defRPr/>
            </a:pPr>
            <a:r>
              <a:rPr lang="en-GB" sz="800" b="1" dirty="0">
                <a:solidFill>
                  <a:prstClr val="black"/>
                </a:solidFill>
                <a:latin typeface="Lexia" panose="02060503040202020203" pitchFamily="18" charset="0"/>
              </a:rPr>
              <a:t>April Windsor, </a:t>
            </a:r>
            <a:r>
              <a:rPr lang="en-GB" sz="800" dirty="0">
                <a:solidFill>
                  <a:prstClr val="black"/>
                </a:solidFill>
                <a:latin typeface="Lexia" panose="02060503040202020203" pitchFamily="18" charset="0"/>
              </a:rPr>
              <a:t>Physiotherapist</a:t>
            </a:r>
            <a:endParaRPr kumimoji="0" lang="en-US" sz="8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Register:</a:t>
            </a:r>
            <a:endParaRPr kumimoji="0" lang="en-GB" sz="12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CC3399"/>
                </a:solidFill>
                <a:latin typeface="Lexia" panose="02060503040202020203" pitchFamily="18" charset="0"/>
                <a:hlinkClick r:id="rId3"/>
              </a:rPr>
              <a:t>www.royalmarsden.nhs.uk</a:t>
            </a:r>
            <a:endParaRPr lang="en-GB" sz="1200" dirty="0">
              <a:solidFill>
                <a:srgbClr val="CC3399"/>
              </a:solidFill>
              <a:latin typeface="Lexia" panose="02060503040202020203"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Get in touch</a:t>
            </a:r>
            <a:r>
              <a:rPr kumimoji="0" lang="en-GB" sz="12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				</a:t>
            </a:r>
            <a:r>
              <a:rPr kumimoji="0" lang="en-GB" sz="12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Follow 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hlinkClick r:id="rId4"/>
              </a:rPr>
              <a:t>Conferenceteam@rmh.nhs.uk</a:t>
            </a:r>
            <a:r>
              <a:rPr kumimoji="0" lang="en-GB" sz="1200" b="0"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674964"/>
              </a:solidFill>
              <a:effectLst/>
              <a:uLnTx/>
              <a:uFillTx/>
              <a:latin typeface="Lexia" panose="02060503040202020203" pitchFamily="18" charset="0"/>
              <a:ea typeface="+mn-ea"/>
              <a:cs typeface="+mn-cs"/>
            </a:endParaRPr>
          </a:p>
        </p:txBody>
      </p:sp>
      <p:pic>
        <p:nvPicPr>
          <p:cNvPr id="14" name="Picture 13" descr="A drawing of a face&#10;&#10;Description automatically generated">
            <a:extLst>
              <a:ext uri="{FF2B5EF4-FFF2-40B4-BE49-F238E27FC236}">
                <a16:creationId xmlns:a16="http://schemas.microsoft.com/office/drawing/2014/main" id="{06A1F886-136A-4D83-9DEE-C9213C856E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361" y="183155"/>
            <a:ext cx="1858307" cy="312803"/>
          </a:xfrm>
          <a:prstGeom prst="rect">
            <a:avLst/>
          </a:prstGeom>
        </p:spPr>
      </p:pic>
      <p:cxnSp>
        <p:nvCxnSpPr>
          <p:cNvPr id="3" name="Straight Connector 2">
            <a:extLst>
              <a:ext uri="{FF2B5EF4-FFF2-40B4-BE49-F238E27FC236}">
                <a16:creationId xmlns:a16="http://schemas.microsoft.com/office/drawing/2014/main" id="{6286FE8C-B832-437C-B817-416ECDD20901}"/>
              </a:ext>
            </a:extLst>
          </p:cNvPr>
          <p:cNvCxnSpPr/>
          <p:nvPr/>
        </p:nvCxnSpPr>
        <p:spPr>
          <a:xfrm>
            <a:off x="4953000" y="29099"/>
            <a:ext cx="0" cy="685800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2">
            <a:extLst>
              <a:ext uri="{FF2B5EF4-FFF2-40B4-BE49-F238E27FC236}">
                <a16:creationId xmlns:a16="http://schemas.microsoft.com/office/drawing/2014/main" id="{1CA17560-FEE9-48E8-AFC5-E94189271A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2923" y="284523"/>
            <a:ext cx="1730716" cy="1100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sp>
        <p:nvSpPr>
          <p:cNvPr id="21" name="Rectangle 20">
            <a:extLst>
              <a:ext uri="{FF2B5EF4-FFF2-40B4-BE49-F238E27FC236}">
                <a16:creationId xmlns:a16="http://schemas.microsoft.com/office/drawing/2014/main" id="{85FBB3B8-F570-4A80-B436-AE55471596D6}"/>
              </a:ext>
            </a:extLst>
          </p:cNvPr>
          <p:cNvSpPr/>
          <p:nvPr/>
        </p:nvSpPr>
        <p:spPr>
          <a:xfrm>
            <a:off x="5077744" y="712872"/>
            <a:ext cx="4716167" cy="549381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CC3399"/>
                </a:solidFill>
                <a:effectLst/>
                <a:uLnTx/>
                <a:uFillTx/>
                <a:latin typeface="Lexia" panose="02060503040202020203" pitchFamily="18" charset="0"/>
                <a:ea typeface="+mn-ea"/>
                <a:cs typeface="+mn-cs"/>
              </a:rPr>
              <a:t>Overview</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5A1F54"/>
              </a:solidFill>
              <a:effectLst/>
              <a:uLnTx/>
              <a:uFillTx/>
              <a:latin typeface="Lexia" panose="02060503040202020203"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This study day will introduce the basics in cancer treatment modalities including surgery, chemotherapy, radiotherapy and immunotherapy. These all treatments can have side effects towards the gastrointestinal (GI) tract and we will focus on them.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Surgery with its impacts on the GI tract will be discussed. Radiotherapy in the upper GI tract as well as in the pelvis with their consequences (including radiotherapy induced oesophageal strictures, rectal bleeding, bile acid malabsorption) will be introduced. Basics in chemotherapy as well as its side effects towards the GI tract will be shared. Basic principles of immunotherapy will be shown and overview of side effects towards the upper &amp; lower GI tract as well as towards the pancreas and hepatobiliary system will be provided.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Small intestinal bacterial overgrowth, as a consequence of many cancer treatments, will be discussed separately. Attention to exocrine pancreatic insufficiency will be given.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Role of dietitians is very important in our setting and their contribution in many aspects of the care will be shown. Physiotherapy plays an important role before, during and after the cancer treatments and this will also be discussed during the conference.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The speakers will focus on theoretical background as well as practical management of the diseases; clinical scenarios will follow after the theoretical introduction. The importance of multidisciplinary approach (gastroenterologist, surgeon, oncologist, dietitian, radiologist, physiotherapist) will be shown.</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GB" sz="900" dirty="0">
              <a:solidFill>
                <a:prstClr val="black"/>
              </a:solidFill>
              <a:latin typeface="Lexia" panose="02060503040202020203"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lang="en-GB" sz="900" dirty="0">
              <a:solidFill>
                <a:prstClr val="black"/>
              </a:solidFill>
              <a:latin typeface="Lexia" panose="02060503040202020203"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GB" b="1" dirty="0">
                <a:solidFill>
                  <a:srgbClr val="CC3399"/>
                </a:solidFill>
                <a:latin typeface="Lexia" panose="02060503040202020203" pitchFamily="18" charset="0"/>
              </a:rPr>
              <a:t>Topics Will Include: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endParaRP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Immunotherapy caused side effects towards the gastrointestinal tract, hepatobiliary system and the pancreas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Effects of chemotherapy and radiotherapy towards the gastrointestinal system</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Small intestinal bacterial overgrowth - antibiotics yes. Probiotics?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Bile acid malabsorption, role of a dietitian</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Radiotherapist: a very good friend who helps a clinician to understand cancer treatment complications / consequences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Physiotherapist: role before, during and after cancer treatment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5A1F54"/>
              </a:solidFill>
              <a:effectLst/>
              <a:uLnTx/>
              <a:uFillTx/>
              <a:latin typeface="Lexia" panose="02060503040202020203" pitchFamily="18" charset="0"/>
              <a:ea typeface="+mn-ea"/>
              <a:cs typeface="+mn-cs"/>
            </a:endParaRPr>
          </a:p>
        </p:txBody>
      </p:sp>
      <p:pic>
        <p:nvPicPr>
          <p:cNvPr id="22" name="Picture 21" descr="A drawing of a face&#10;&#10;Description automatically generated">
            <a:extLst>
              <a:ext uri="{FF2B5EF4-FFF2-40B4-BE49-F238E27FC236}">
                <a16:creationId xmlns:a16="http://schemas.microsoft.com/office/drawing/2014/main" id="{87270D1B-22DB-49EC-ABF3-4B2DC86BA4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5900" y="183155"/>
            <a:ext cx="1883615" cy="317063"/>
          </a:xfrm>
          <a:prstGeom prst="rect">
            <a:avLst/>
          </a:prstGeom>
        </p:spPr>
      </p:pic>
      <p:pic>
        <p:nvPicPr>
          <p:cNvPr id="32" name="Picture 2">
            <a:extLst>
              <a:ext uri="{FF2B5EF4-FFF2-40B4-BE49-F238E27FC236}">
                <a16:creationId xmlns:a16="http://schemas.microsoft.com/office/drawing/2014/main" id="{C59131CE-C5DE-4B3E-BA42-506E0018CB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8041" y="272645"/>
            <a:ext cx="1730716" cy="1100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sp>
        <p:nvSpPr>
          <p:cNvPr id="2" name="Rectangle 1">
            <a:extLst>
              <a:ext uri="{FF2B5EF4-FFF2-40B4-BE49-F238E27FC236}">
                <a16:creationId xmlns:a16="http://schemas.microsoft.com/office/drawing/2014/main" id="{38EFBB1C-78A9-C0FD-DFA4-9756269CC6FD}"/>
              </a:ext>
            </a:extLst>
          </p:cNvPr>
          <p:cNvSpPr/>
          <p:nvPr/>
        </p:nvSpPr>
        <p:spPr>
          <a:xfrm>
            <a:off x="425098" y="6514218"/>
            <a:ext cx="3992684" cy="2308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Lexia" panose="02060503040202020203" pitchFamily="18" charset="0"/>
                <a:ea typeface="+mn-ea"/>
                <a:cs typeface="+mn-cs"/>
              </a:rPr>
              <a:t>CPD accreditation applied for from the Royal College of Physicians</a:t>
            </a:r>
          </a:p>
        </p:txBody>
      </p:sp>
      <p:grpSp>
        <p:nvGrpSpPr>
          <p:cNvPr id="6" name="Group 5">
            <a:extLst>
              <a:ext uri="{FF2B5EF4-FFF2-40B4-BE49-F238E27FC236}">
                <a16:creationId xmlns:a16="http://schemas.microsoft.com/office/drawing/2014/main" id="{C96F6E37-52AF-C752-B342-2F8575F1A0B5}"/>
              </a:ext>
            </a:extLst>
          </p:cNvPr>
          <p:cNvGrpSpPr/>
          <p:nvPr/>
        </p:nvGrpSpPr>
        <p:grpSpPr>
          <a:xfrm>
            <a:off x="3138925" y="6142703"/>
            <a:ext cx="689843" cy="348960"/>
            <a:chOff x="7813043" y="6194554"/>
            <a:chExt cx="565500" cy="236608"/>
          </a:xfrm>
        </p:grpSpPr>
        <p:pic>
          <p:nvPicPr>
            <p:cNvPr id="9" name="Picture 8">
              <a:hlinkClick r:id="rId7"/>
              <a:extLst>
                <a:ext uri="{FF2B5EF4-FFF2-40B4-BE49-F238E27FC236}">
                  <a16:creationId xmlns:a16="http://schemas.microsoft.com/office/drawing/2014/main" id="{913549AC-9533-976C-2D87-C94AB6E216B1}"/>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063309" y="6194554"/>
              <a:ext cx="315234" cy="236608"/>
            </a:xfrm>
            <a:prstGeom prst="rect">
              <a:avLst/>
            </a:prstGeom>
          </p:spPr>
        </p:pic>
        <p:pic>
          <p:nvPicPr>
            <p:cNvPr id="10" name="Picture 9" descr="Linkedin - Free social media icons">
              <a:hlinkClick r:id="rId9"/>
              <a:extLst>
                <a:ext uri="{FF2B5EF4-FFF2-40B4-BE49-F238E27FC236}">
                  <a16:creationId xmlns:a16="http://schemas.microsoft.com/office/drawing/2014/main" id="{2225A42A-AC23-E1EE-84D1-DDEB2BB575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13043" y="6194554"/>
              <a:ext cx="250266" cy="2223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4010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6D9E0-4DB5-41CC-9E5E-EBC241BF6431}"/>
              </a:ext>
            </a:extLst>
          </p:cNvPr>
          <p:cNvSpPr/>
          <p:nvPr/>
        </p:nvSpPr>
        <p:spPr>
          <a:xfrm>
            <a:off x="1334846" y="246117"/>
            <a:ext cx="7176018" cy="49244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dirty="0">
                <a:ln>
                  <a:noFill/>
                </a:ln>
                <a:solidFill>
                  <a:srgbClr val="00B1F1"/>
                </a:solidFill>
                <a:effectLst/>
                <a:uLnTx/>
                <a:uFillTx/>
                <a:latin typeface="Lexia" panose="02060503040202020203" pitchFamily="18" charset="0"/>
              </a:rPr>
              <a:t>Thank you to our Supporters</a:t>
            </a:r>
            <a:endParaRPr kumimoji="0" lang="en-GB" sz="1517" b="1" i="0" u="none" strike="noStrike" kern="1200" cap="none" spc="0" normalizeH="0" baseline="0" noProof="0" dirty="0">
              <a:ln>
                <a:noFill/>
              </a:ln>
              <a:solidFill>
                <a:srgbClr val="00B1F1"/>
              </a:solidFill>
              <a:effectLst/>
              <a:uLnTx/>
              <a:uFillTx/>
              <a:latin typeface="Lexia" panose="02060503040202020203" pitchFamily="18" charset="0"/>
            </a:endParaRPr>
          </a:p>
        </p:txBody>
      </p:sp>
      <p:sp>
        <p:nvSpPr>
          <p:cNvPr id="20485" name="TextBox 5">
            <a:extLst>
              <a:ext uri="{FF2B5EF4-FFF2-40B4-BE49-F238E27FC236}">
                <a16:creationId xmlns:a16="http://schemas.microsoft.com/office/drawing/2014/main" id="{B3662E6F-7CE6-4872-81D9-ACC6B0D54153}"/>
              </a:ext>
            </a:extLst>
          </p:cNvPr>
          <p:cNvSpPr txBox="1">
            <a:spLocks noChangeArrowheads="1"/>
          </p:cNvSpPr>
          <p:nvPr/>
        </p:nvSpPr>
        <p:spPr bwMode="auto">
          <a:xfrm>
            <a:off x="295661" y="6606669"/>
            <a:ext cx="925438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a:solidFill>
                  <a:schemeClr val="tx1"/>
                </a:solidFill>
                <a:latin typeface="Georgia" panose="02040502050405020303" pitchFamily="18" charset="0"/>
                <a:ea typeface="ＭＳ Ｐゴシック" panose="020B0600070205080204" pitchFamily="34" charset="-128"/>
              </a:defRPr>
            </a:lvl1pPr>
            <a:lvl2pPr marL="742950" indent="-285750" eaLnBrk="0" hangingPunct="0">
              <a:defRPr i="1">
                <a:solidFill>
                  <a:schemeClr val="tx1"/>
                </a:solidFill>
                <a:latin typeface="Georgia" panose="02040502050405020303" pitchFamily="18" charset="0"/>
                <a:ea typeface="ＭＳ Ｐゴシック" panose="020B0600070205080204" pitchFamily="34" charset="-128"/>
              </a:defRPr>
            </a:lvl2pPr>
            <a:lvl3pPr marL="1143000" indent="-228600" eaLnBrk="0" hangingPunct="0">
              <a:defRPr i="1">
                <a:solidFill>
                  <a:schemeClr val="tx1"/>
                </a:solidFill>
                <a:latin typeface="Georgia" panose="02040502050405020303" pitchFamily="18" charset="0"/>
                <a:ea typeface="ＭＳ Ｐゴシック" panose="020B0600070205080204" pitchFamily="34" charset="-128"/>
              </a:defRPr>
            </a:lvl3pPr>
            <a:lvl4pPr marL="1600200" indent="-228600" eaLnBrk="0" hangingPunct="0">
              <a:defRPr i="1">
                <a:solidFill>
                  <a:schemeClr val="tx1"/>
                </a:solidFill>
                <a:latin typeface="Georgia" panose="02040502050405020303" pitchFamily="18" charset="0"/>
                <a:ea typeface="ＭＳ Ｐゴシック" panose="020B0600070205080204" pitchFamily="34" charset="-128"/>
              </a:defRPr>
            </a:lvl4pPr>
            <a:lvl5pPr marL="2057400" indent="-228600" eaLnBrk="0" hangingPunct="0">
              <a:defRPr i="1">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900" b="1" i="1" u="none" strike="noStrike" kern="1200" cap="none" spc="0" normalizeH="0" baseline="0" noProof="0" dirty="0">
                <a:ln>
                  <a:noFill/>
                </a:ln>
                <a:solidFill>
                  <a:srgbClr val="3C1A40"/>
                </a:solidFill>
                <a:effectLst/>
                <a:uLnTx/>
                <a:uFillTx/>
                <a:latin typeface="Lexia" panose="02060503040202020203" pitchFamily="18" charset="0"/>
              </a:rPr>
              <a:t>The above sponsors provided funding for the </a:t>
            </a:r>
            <a:r>
              <a:rPr lang="en-GB" altLang="en-US" sz="900" b="1" dirty="0">
                <a:solidFill>
                  <a:srgbClr val="3C1A40"/>
                </a:solidFill>
                <a:latin typeface="Lexia" panose="02060503040202020203" pitchFamily="18" charset="0"/>
              </a:rPr>
              <a:t>meeting</a:t>
            </a:r>
            <a:r>
              <a:rPr kumimoji="0" lang="en-GB" altLang="en-US" sz="900" b="1" i="1" u="none" strike="noStrike" kern="1200" cap="none" spc="0" normalizeH="0" baseline="0" noProof="0" dirty="0">
                <a:ln>
                  <a:noFill/>
                </a:ln>
                <a:solidFill>
                  <a:srgbClr val="3C1A40"/>
                </a:solidFill>
                <a:effectLst/>
                <a:uLnTx/>
                <a:uFillTx/>
                <a:latin typeface="Lexia" panose="02060503040202020203" pitchFamily="18" charset="0"/>
              </a:rPr>
              <a:t> and have stands at the event, but they have had no input into the programme, selection of speakers or topics.</a:t>
            </a:r>
          </a:p>
        </p:txBody>
      </p:sp>
      <p:sp>
        <p:nvSpPr>
          <p:cNvPr id="20488" name="AutoShape 16" descr="Image result for varian medical systems">
            <a:extLst>
              <a:ext uri="{FF2B5EF4-FFF2-40B4-BE49-F238E27FC236}">
                <a16:creationId xmlns:a16="http://schemas.microsoft.com/office/drawing/2014/main" id="{B886B396-1F20-44C9-A7BC-320FF837E1AA}"/>
              </a:ext>
            </a:extLst>
          </p:cNvPr>
          <p:cNvSpPr>
            <a:spLocks noChangeAspect="1" noChangeArrowheads="1"/>
          </p:cNvSpPr>
          <p:nvPr/>
        </p:nvSpPr>
        <p:spPr bwMode="auto">
          <a:xfrm>
            <a:off x="159941" y="486437"/>
            <a:ext cx="330200" cy="33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Georgia" panose="02040502050405020303" pitchFamily="18" charset="0"/>
                <a:ea typeface="ＭＳ Ｐゴシック" panose="020B0600070205080204" pitchFamily="34" charset="-128"/>
              </a:defRPr>
            </a:lvl1pPr>
            <a:lvl2pPr marL="742950" indent="-285750" eaLnBrk="0" hangingPunct="0">
              <a:defRPr i="1">
                <a:solidFill>
                  <a:schemeClr val="tx1"/>
                </a:solidFill>
                <a:latin typeface="Georgia" panose="02040502050405020303" pitchFamily="18" charset="0"/>
                <a:ea typeface="ＭＳ Ｐゴシック" panose="020B0600070205080204" pitchFamily="34" charset="-128"/>
              </a:defRPr>
            </a:lvl2pPr>
            <a:lvl3pPr marL="1143000" indent="-228600" eaLnBrk="0" hangingPunct="0">
              <a:defRPr i="1">
                <a:solidFill>
                  <a:schemeClr val="tx1"/>
                </a:solidFill>
                <a:latin typeface="Georgia" panose="02040502050405020303" pitchFamily="18" charset="0"/>
                <a:ea typeface="ＭＳ Ｐゴシック" panose="020B0600070205080204" pitchFamily="34" charset="-128"/>
              </a:defRPr>
            </a:lvl3pPr>
            <a:lvl4pPr marL="1600200" indent="-228600" eaLnBrk="0" hangingPunct="0">
              <a:defRPr i="1">
                <a:solidFill>
                  <a:schemeClr val="tx1"/>
                </a:solidFill>
                <a:latin typeface="Georgia" panose="02040502050405020303" pitchFamily="18" charset="0"/>
                <a:ea typeface="ＭＳ Ｐゴシック" panose="020B0600070205080204" pitchFamily="34" charset="-128"/>
              </a:defRPr>
            </a:lvl4pPr>
            <a:lvl5pPr marL="2057400" indent="-228600" eaLnBrk="0" hangingPunct="0">
              <a:defRPr i="1">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0"/>
              </a:spcBef>
              <a:spcAft>
                <a:spcPct val="0"/>
              </a:spcAft>
              <a:defRPr i="1">
                <a:solidFill>
                  <a:schemeClr val="tx1"/>
                </a:solidFill>
                <a:latin typeface="Georgia" panose="02040502050405020303" pitchFamily="18" charset="0"/>
                <a:ea typeface="ＭＳ Ｐゴシック"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950" b="0" i="1" u="none" strike="noStrike" kern="1200" cap="none" spc="0" normalizeH="0" baseline="0" noProof="0">
              <a:ln>
                <a:noFill/>
              </a:ln>
              <a:solidFill>
                <a:prstClr val="black"/>
              </a:solidFill>
              <a:effectLst/>
              <a:uLnTx/>
              <a:uFillTx/>
              <a:latin typeface="Georgia" panose="02040502050405020303" pitchFamily="18" charset="0"/>
              <a:ea typeface="ＭＳ Ｐゴシック" panose="020B0600070205080204" pitchFamily="34" charset="-128"/>
              <a:cs typeface="+mn-cs"/>
            </a:endParaRPr>
          </a:p>
        </p:txBody>
      </p:sp>
      <p:sp>
        <p:nvSpPr>
          <p:cNvPr id="2" name="Rectangle 1">
            <a:extLst>
              <a:ext uri="{FF2B5EF4-FFF2-40B4-BE49-F238E27FC236}">
                <a16:creationId xmlns:a16="http://schemas.microsoft.com/office/drawing/2014/main" id="{1FD9507B-572F-784B-5A42-94CC852156F7}"/>
              </a:ext>
            </a:extLst>
          </p:cNvPr>
          <p:cNvSpPr/>
          <p:nvPr/>
        </p:nvSpPr>
        <p:spPr>
          <a:xfrm>
            <a:off x="1334846" y="1091505"/>
            <a:ext cx="7176018"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i="0" u="none" strike="noStrike" kern="0" cap="none" spc="0" normalizeH="0" baseline="0" noProof="0" dirty="0">
                <a:ln>
                  <a:noFill/>
                </a:ln>
                <a:solidFill>
                  <a:srgbClr val="00B1F1"/>
                </a:solidFill>
                <a:effectLst/>
                <a:uLnTx/>
                <a:uFillTx/>
                <a:latin typeface="Lexia" panose="02060503040202020203" pitchFamily="18" charset="0"/>
              </a:rPr>
              <a:t>GOLD  SPONSORS</a:t>
            </a:r>
            <a:endParaRPr kumimoji="0" lang="en-GB" sz="1100" i="0" u="none" strike="noStrike" kern="1200" cap="none" spc="0" normalizeH="0" baseline="0" noProof="0" dirty="0">
              <a:ln>
                <a:noFill/>
              </a:ln>
              <a:solidFill>
                <a:srgbClr val="00B1F1"/>
              </a:solidFill>
              <a:effectLst/>
              <a:uLnTx/>
              <a:uFillTx/>
              <a:latin typeface="Lexia" panose="02060503040202020203" pitchFamily="18" charset="0"/>
            </a:endParaRPr>
          </a:p>
        </p:txBody>
      </p:sp>
      <p:sp>
        <p:nvSpPr>
          <p:cNvPr id="3" name="Rectangle 2">
            <a:extLst>
              <a:ext uri="{FF2B5EF4-FFF2-40B4-BE49-F238E27FC236}">
                <a16:creationId xmlns:a16="http://schemas.microsoft.com/office/drawing/2014/main" id="{5D93200B-37D2-77B6-DD5C-80006E3EEB79}"/>
              </a:ext>
            </a:extLst>
          </p:cNvPr>
          <p:cNvSpPr/>
          <p:nvPr/>
        </p:nvSpPr>
        <p:spPr>
          <a:xfrm>
            <a:off x="1334846" y="2667141"/>
            <a:ext cx="7176018"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i="0" u="none" strike="noStrike" kern="0" cap="none" spc="0" normalizeH="0" baseline="0" noProof="0" dirty="0">
                <a:ln>
                  <a:noFill/>
                </a:ln>
                <a:solidFill>
                  <a:srgbClr val="00B1F1"/>
                </a:solidFill>
                <a:effectLst/>
                <a:uLnTx/>
                <a:uFillTx/>
                <a:latin typeface="Lexia" panose="02060503040202020203" pitchFamily="18" charset="0"/>
              </a:rPr>
              <a:t>SILVER  SPONSORS</a:t>
            </a:r>
            <a:endParaRPr kumimoji="0" lang="en-GB" sz="1100" i="0" u="none" strike="noStrike" kern="1200" cap="none" spc="0" normalizeH="0" baseline="0" noProof="0" dirty="0">
              <a:ln>
                <a:noFill/>
              </a:ln>
              <a:solidFill>
                <a:srgbClr val="00B1F1"/>
              </a:solidFill>
              <a:effectLst/>
              <a:uLnTx/>
              <a:uFillTx/>
              <a:latin typeface="Lexia" panose="02060503040202020203" pitchFamily="18" charset="0"/>
            </a:endParaRPr>
          </a:p>
        </p:txBody>
      </p:sp>
      <p:sp>
        <p:nvSpPr>
          <p:cNvPr id="4" name="Rectangle 3">
            <a:extLst>
              <a:ext uri="{FF2B5EF4-FFF2-40B4-BE49-F238E27FC236}">
                <a16:creationId xmlns:a16="http://schemas.microsoft.com/office/drawing/2014/main" id="{75970F3E-AED2-33DD-A90D-5FD189FC11EA}"/>
              </a:ext>
            </a:extLst>
          </p:cNvPr>
          <p:cNvSpPr/>
          <p:nvPr/>
        </p:nvSpPr>
        <p:spPr>
          <a:xfrm>
            <a:off x="1334846" y="4429397"/>
            <a:ext cx="7176018"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i="0" u="none" strike="noStrike" kern="0" cap="none" spc="0" normalizeH="0" baseline="0" noProof="0" dirty="0">
                <a:ln>
                  <a:noFill/>
                </a:ln>
                <a:solidFill>
                  <a:srgbClr val="00B1F1"/>
                </a:solidFill>
                <a:effectLst/>
                <a:uLnTx/>
                <a:uFillTx/>
                <a:latin typeface="Lexia" panose="02060503040202020203" pitchFamily="18" charset="0"/>
              </a:rPr>
              <a:t>BRONZE  SPONSORS</a:t>
            </a:r>
            <a:endParaRPr kumimoji="0" lang="en-GB" sz="1100" i="0" u="none" strike="noStrike" kern="1200" cap="none" spc="0" normalizeH="0" baseline="0" noProof="0" dirty="0">
              <a:ln>
                <a:noFill/>
              </a:ln>
              <a:solidFill>
                <a:srgbClr val="00B1F1"/>
              </a:solidFill>
              <a:effectLst/>
              <a:uLnTx/>
              <a:uFillTx/>
              <a:latin typeface="Lexia" panose="02060503040202020203" pitchFamily="18" charset="0"/>
            </a:endParaRPr>
          </a:p>
        </p:txBody>
      </p:sp>
      <p:pic>
        <p:nvPicPr>
          <p:cNvPr id="7" name="Picture 6">
            <a:extLst>
              <a:ext uri="{FF2B5EF4-FFF2-40B4-BE49-F238E27FC236}">
                <a16:creationId xmlns:a16="http://schemas.microsoft.com/office/drawing/2014/main" id="{DD02D564-75CE-57CF-59CC-05182582D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7754" y="4978740"/>
            <a:ext cx="2130492" cy="686492"/>
          </a:xfrm>
          <a:prstGeom prst="rect">
            <a:avLst/>
          </a:prstGeom>
        </p:spPr>
      </p:pic>
      <p:pic>
        <p:nvPicPr>
          <p:cNvPr id="8" name="Picture 7">
            <a:extLst>
              <a:ext uri="{FF2B5EF4-FFF2-40B4-BE49-F238E27FC236}">
                <a16:creationId xmlns:a16="http://schemas.microsoft.com/office/drawing/2014/main" id="{7E645005-6446-F1EB-E08F-86075B698248}"/>
              </a:ext>
            </a:extLst>
          </p:cNvPr>
          <p:cNvPicPr>
            <a:picLocks noChangeAspect="1"/>
          </p:cNvPicPr>
          <p:nvPr/>
        </p:nvPicPr>
        <p:blipFill>
          <a:blip r:embed="rId4">
            <a:extLst>
              <a:ext uri="{28A0092B-C50C-407E-A947-70E740481C1C}">
                <a14:useLocalDpi xmlns:a14="http://schemas.microsoft.com/office/drawing/2010/main" val="0"/>
              </a:ext>
            </a:extLst>
          </a:blip>
          <a:srcRect l="7297" t="15172" r="7297" b="15172"/>
          <a:stretch>
            <a:fillRect/>
          </a:stretch>
        </p:blipFill>
        <p:spPr>
          <a:xfrm>
            <a:off x="3533190" y="3016133"/>
            <a:ext cx="2839618" cy="1117328"/>
          </a:xfrm>
          <a:prstGeom prst="rect">
            <a:avLst/>
          </a:prstGeom>
        </p:spPr>
      </p:pic>
    </p:spTree>
  </p:cSld>
  <p:clrMapOvr>
    <a:masterClrMapping/>
  </p:clrMapOvr>
  <p:transition spd="med" advClick="0" advTm="15000">
    <p:fade/>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1135</TotalTime>
  <Words>539</Words>
  <Application>Microsoft Office PowerPoint</Application>
  <PresentationFormat>A4 Paper (210x297 mm)</PresentationFormat>
  <Paragraphs>56</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Georgia</vt:lpstr>
      <vt:lpstr>Lexia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Houston</dc:creator>
  <cp:lastModifiedBy>Vou-Fri Sett</cp:lastModifiedBy>
  <cp:revision>288</cp:revision>
  <dcterms:created xsi:type="dcterms:W3CDTF">2020-07-06T13:50:02Z</dcterms:created>
  <dcterms:modified xsi:type="dcterms:W3CDTF">2026-07-17T09:50:20Z</dcterms:modified>
</cp:coreProperties>
</file>